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01" r:id="rId2"/>
    <p:sldId id="302" r:id="rId3"/>
    <p:sldId id="297" r:id="rId4"/>
    <p:sldId id="298" r:id="rId5"/>
    <p:sldId id="299" r:id="rId6"/>
    <p:sldId id="300" r:id="rId7"/>
    <p:sldId id="283" r:id="rId8"/>
    <p:sldId id="293" r:id="rId9"/>
    <p:sldId id="256" r:id="rId10"/>
    <p:sldId id="292" r:id="rId11"/>
    <p:sldId id="308" r:id="rId12"/>
    <p:sldId id="291" r:id="rId13"/>
    <p:sldId id="309" r:id="rId14"/>
    <p:sldId id="284" r:id="rId15"/>
    <p:sldId id="285" r:id="rId16"/>
    <p:sldId id="286" r:id="rId17"/>
    <p:sldId id="287" r:id="rId18"/>
    <p:sldId id="304" r:id="rId19"/>
    <p:sldId id="296" r:id="rId20"/>
    <p:sldId id="305" r:id="rId21"/>
    <p:sldId id="303" r:id="rId22"/>
    <p:sldId id="306" r:id="rId23"/>
    <p:sldId id="307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B7D31-A360-2B4C-A768-B3AE7E7A6205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726BD-6F8D-DD4D-A18C-ED75D4C9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1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6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way to follow along during the workshop!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9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spocc</a:t>
            </a:r>
            <a:r>
              <a:rPr lang="en-US" dirty="0"/>
              <a:t>-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Global Biodiversity Information Facility ('GBIF'), 'USGSs' Biodiversity Information Serving Our Nation ('BISON'),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iNaturalist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Berkeley 'Ecoinformatics' Engine,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eBird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Integrated Digitized 'Biocollections' ('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VertNet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Ocean 'Biogeographic' Information System ('OBIS'), and Atlas of Living Australia ('ALA'). Includes functionality for retrieving species occurrence data, and combining those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Interface to the 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iDigBio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Data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B5D1-375E-EB4A-A1B2-18B7CA4DF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BF7DF-0DEE-1B40-8766-79542ACA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244D-B141-084A-BC88-71C98C06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4A81-31D7-F544-915F-70B96562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8C23-29B2-3444-A1AA-213C2D76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3BDA-3E89-2141-87E6-4DC99805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C0D8-7712-A140-BE43-89ACE8AA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00DF-299C-6242-B36F-B7F0FE59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566E-F9B9-2D46-9D89-7AB6E079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129CB-CC4D-D945-B8CF-62E0DBF6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4030A-50A0-4C47-BA68-23B140D51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E5B4A-5F7C-2E4D-AE18-A21F883D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BF291-F8F0-C34F-BADE-D94D455B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48A5D-18F0-B54D-B417-D3490BAB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C414-026A-1C4E-A833-E2277679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7A72-F82C-1D41-9DBA-75E66F85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543B-86F0-2C4D-A91D-391582BC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294A7-AAD3-4B47-B7A1-08DB556D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45C5-4CCA-D04B-9C0F-2516AA8A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ED63-9A7D-354C-BF84-EE296FA6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B3AC-7986-464B-ADE2-4E3F53A3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BADE2-5C56-904A-9786-112D62134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D9215-53BB-5549-B554-FC932F4E5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04D-C08A-D44E-B169-8928046B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3A-7FAF-DE43-AA74-E11C0E75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93D6-0649-0B47-90B0-2B55EC43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4E28-B9B6-0543-8975-8D4064880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C7146-A0A0-294E-B185-9B92B6F12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D07FB-F250-4A4A-8818-ED111DE4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D6B8E-1EC7-904F-8FCC-A8367764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00E42-B507-E246-822A-7EB2E12E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0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008D-4D41-8A47-98C8-087AEF73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51F37-35DD-7545-A5BE-DCD92D794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1361B-52A8-0D41-936F-A575DBDD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5C5C1-E011-DA43-A3E8-F270245EA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0FF01-7774-1448-B751-033BDEB45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6C9A5-57BA-0E4D-9825-8F351A66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E0298-C879-8F45-B8F1-4A375374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C207D-5283-4E46-8A97-E90C94B5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98DE-54D4-814D-A012-92EE3144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7E4F9-A856-BB4E-B896-9F1263F3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4BF74-AE31-B342-9EA2-0EAA0D52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76CF9-875E-1F44-A37C-3B5824FC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5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976D5-1359-5146-848D-020EBF89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9DA2C-2BA6-994E-B123-4639FD51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C4015-0CBC-2440-8681-3247A5B1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5670-F95E-0C48-972F-45EEEB4B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15F4-7839-9B4D-9E24-FC5D3BB4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2746-AC36-A149-8CDB-D5C7CC922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7BD6D-03C8-0248-A80F-D48EE71A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562DF-A7C1-4D44-8745-12C1DFF3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D092A-91E9-9D43-8A37-CAE4E136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A972-4C7C-F947-83ED-5C016585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2256C-9566-C84D-A311-417445925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D033B-4910-E442-9385-84D8690AC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1DAE7-0712-B649-B3A9-19BC096E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3CBF6-2A85-784D-9E07-CBB7E2F4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5ACE3-4C49-DB42-A5CC-487E7992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598F8-595E-6A41-B8B6-AF929DB6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81E7-25A5-5143-955A-528D84F3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7EE47-17AD-3041-A819-5CEC28BC9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4698-85BA-8B42-903F-55387751A43E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33959-6B22-954D-950A-DF92D8A75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6B37-6ECB-EE4D-A56B-2A783F958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diversity-specimen-data/specimen-data-use-case" TargetMode="External"/><Relationship Id="rId2" Type="http://schemas.openxmlformats.org/officeDocument/2006/relationships/hyperlink" Target="https://github.com/biodiversity-specime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diversity-specimen-data/specimen-data-use-case" TargetMode="External"/><Relationship Id="rId2" Type="http://schemas.openxmlformats.org/officeDocument/2006/relationships/hyperlink" Target="https://github.com/biodiversity-specime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ropensci.org/taxize/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tnrs.biendata.org/" TargetMode="External"/><Relationship Id="rId10" Type="http://schemas.openxmlformats.org/officeDocument/2006/relationships/image" Target="../media/image32.tiff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3207235"/>
          </a:xfrm>
        </p:spPr>
        <p:txBody>
          <a:bodyPr>
            <a:noAutofit/>
          </a:bodyPr>
          <a:lstStyle/>
          <a:p>
            <a:r>
              <a:rPr lang="en-US" sz="7000" b="1" dirty="0">
                <a:solidFill>
                  <a:srgbClr val="0070C0"/>
                </a:solidFill>
              </a:rPr>
              <a:t>Workshop Setup</a:t>
            </a:r>
            <a:br>
              <a:rPr lang="en-US" sz="7000" dirty="0">
                <a:solidFill>
                  <a:srgbClr val="0070C0"/>
                </a:solidFill>
              </a:rPr>
            </a:b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3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2229" y="4399062"/>
            <a:ext cx="4367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398781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iDigBio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64DB5-AE13-6841-A0CB-3EAD1FE011F0}"/>
              </a:ext>
            </a:extLst>
          </p:cNvPr>
          <p:cNvSpPr/>
          <p:nvPr/>
        </p:nvSpPr>
        <p:spPr>
          <a:xfrm>
            <a:off x="1572977" y="5969740"/>
            <a:ext cx="7854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366D6"/>
                </a:solidFill>
                <a:latin typeface="-apple-system"/>
                <a:hlinkClick r:id="rId2"/>
              </a:rPr>
              <a:t>biodiversity-specimen-data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sz="2800" b="1" dirty="0">
                <a:solidFill>
                  <a:srgbClr val="0366D6"/>
                </a:solidFill>
                <a:latin typeface="-apple-system"/>
                <a:hlinkClick r:id="rId3"/>
              </a:rPr>
              <a:t>specimen-data-use-case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DB2570-52C9-C244-A024-9B875FA4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07"/>
          <a:stretch/>
        </p:blipFill>
        <p:spPr>
          <a:xfrm>
            <a:off x="-339822" y="5506279"/>
            <a:ext cx="2344314" cy="1450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ways to access the API: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30952"/>
              </p:ext>
            </p:extLst>
          </p:nvPr>
        </p:nvGraphicFramePr>
        <p:xfrm>
          <a:off x="4079809" y="2519309"/>
          <a:ext cx="38079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11797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Search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ridigbio R package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&lt;100,000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Download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&gt;100,000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Record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Media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38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iDigBio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64DB5-AE13-6841-A0CB-3EAD1FE011F0}"/>
              </a:ext>
            </a:extLst>
          </p:cNvPr>
          <p:cNvSpPr/>
          <p:nvPr/>
        </p:nvSpPr>
        <p:spPr>
          <a:xfrm>
            <a:off x="1572977" y="5969740"/>
            <a:ext cx="7854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366D6"/>
                </a:solidFill>
                <a:latin typeface="-apple-system"/>
                <a:hlinkClick r:id="rId2"/>
              </a:rPr>
              <a:t>biodiversity-specimen-data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sz="2800" b="1" dirty="0">
                <a:solidFill>
                  <a:srgbClr val="0366D6"/>
                </a:solidFill>
                <a:latin typeface="-apple-system"/>
                <a:hlinkClick r:id="rId3"/>
              </a:rPr>
              <a:t>specimen-data-use-case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DB2570-52C9-C244-A024-9B875FA4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07"/>
          <a:stretch/>
        </p:blipFill>
        <p:spPr>
          <a:xfrm>
            <a:off x="-339822" y="5506279"/>
            <a:ext cx="2344314" cy="1450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ways to access the API: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/>
        </p:nvGraphicFramePr>
        <p:xfrm>
          <a:off x="4079809" y="2519309"/>
          <a:ext cx="38079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11797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Search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ridigbio R package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&lt;100,000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Download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&gt;100,000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Record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Media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5ADBB1-B493-F3F0-A64F-B9DCD0E21490}"/>
              </a:ext>
            </a:extLst>
          </p:cNvPr>
          <p:cNvSpPr/>
          <p:nvPr/>
        </p:nvSpPr>
        <p:spPr>
          <a:xfrm>
            <a:off x="3958225" y="2805830"/>
            <a:ext cx="4045907" cy="80166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7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8A6F-9E55-8242-AE35-0BAE442E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R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70B4-B175-B54C-AAE9-B546420C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“Demo/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Rbased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CrashCourse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CrashCourse.Rproj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Navigate to 01_Download_Occurence_Data.R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D512F81-007B-9F86-4B0A-EE2417D3D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46" y="3161134"/>
            <a:ext cx="9532307" cy="2306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97E82-23C1-6704-8304-65901D2633BF}"/>
              </a:ext>
            </a:extLst>
          </p:cNvPr>
          <p:cNvSpPr txBox="1"/>
          <p:nvPr/>
        </p:nvSpPr>
        <p:spPr>
          <a:xfrm>
            <a:off x="8784771" y="931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tinyurl.com</a:t>
            </a:r>
            <a:r>
              <a:rPr lang="en-US" dirty="0">
                <a:solidFill>
                  <a:schemeClr val="accent1"/>
                </a:solidFill>
              </a:rPr>
              <a:t>/4nk7zcws</a:t>
            </a:r>
          </a:p>
        </p:txBody>
      </p:sp>
    </p:spTree>
    <p:extLst>
      <p:ext uri="{BB962C8B-B14F-4D97-AF65-F5344CB8AC3E}">
        <p14:creationId xmlns:p14="http://schemas.microsoft.com/office/powerpoint/2010/main" val="101119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CFBBDA-1924-D523-1944-15DB6443D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3976"/>
            <a:ext cx="12847022" cy="147258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AC254D-E99F-CDC2-BC53-CA26B36A5F16}"/>
              </a:ext>
            </a:extLst>
          </p:cNvPr>
          <p:cNvSpPr/>
          <p:nvPr/>
        </p:nvSpPr>
        <p:spPr>
          <a:xfrm>
            <a:off x="457200" y="457200"/>
            <a:ext cx="347832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Correction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E77A5-E36A-CD6E-54E9-5F7DA7FAF102}"/>
              </a:ext>
            </a:extLst>
          </p:cNvPr>
          <p:cNvSpPr txBox="1"/>
          <p:nvPr/>
        </p:nvSpPr>
        <p:spPr>
          <a:xfrm>
            <a:off x="2668044" y="4772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A77E5-E7EE-9C67-098A-F3F7A4798A18}"/>
              </a:ext>
            </a:extLst>
          </p:cNvPr>
          <p:cNvSpPr txBox="1"/>
          <p:nvPr/>
        </p:nvSpPr>
        <p:spPr>
          <a:xfrm>
            <a:off x="1027134" y="46847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0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402713-602A-D143-BF20-06A54A76BA7B}"/>
              </a:ext>
            </a:extLst>
          </p:cNvPr>
          <p:cNvSpPr/>
          <p:nvPr/>
        </p:nvSpPr>
        <p:spPr>
          <a:xfrm>
            <a:off x="457200" y="457200"/>
            <a:ext cx="4681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Load Packages</a:t>
            </a:r>
            <a:endParaRPr lang="en-US" sz="2800" dirty="0">
              <a:latin typeface="+mj-lt"/>
            </a:endParaRPr>
          </a:p>
        </p:txBody>
      </p:sp>
      <p:sp>
        <p:nvSpPr>
          <p:cNvPr id="2" name="AutoShape 2" descr="iNaturalist">
            <a:extLst>
              <a:ext uri="{FF2B5EF4-FFF2-40B4-BE49-F238E27FC236}">
                <a16:creationId xmlns:a16="http://schemas.microsoft.com/office/drawing/2014/main" id="{24E08110-2325-447A-9CF7-619FF6534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E7A7D6C-CDD9-4B50-96A2-BA72F2719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0" y="6230201"/>
            <a:ext cx="1255766" cy="5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Community for Naturalists · iNaturalist">
            <a:extLst>
              <a:ext uri="{FF2B5EF4-FFF2-40B4-BE49-F238E27FC236}">
                <a16:creationId xmlns:a16="http://schemas.microsoft.com/office/drawing/2014/main" id="{D9F98B5C-DA49-44C5-ACFE-BB70D2D27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0" y="6216004"/>
            <a:ext cx="541867" cy="5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>
            <a:extLst>
              <a:ext uri="{FF2B5EF4-FFF2-40B4-BE49-F238E27FC236}">
                <a16:creationId xmlns:a16="http://schemas.microsoft.com/office/drawing/2014/main" id="{A34D7E73-94D4-469E-9DDC-E1FBD9110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76" y="6310798"/>
            <a:ext cx="1255766" cy="3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tlas of Living Australia">
            <a:extLst>
              <a:ext uri="{FF2B5EF4-FFF2-40B4-BE49-F238E27FC236}">
                <a16:creationId xmlns:a16="http://schemas.microsoft.com/office/drawing/2014/main" id="{47D4A5AC-B97D-4611-95FA-CA0A01D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121" y="6310798"/>
            <a:ext cx="2525845" cy="37699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26982240-1BEC-4084-8002-A9BDC102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45" y="6323154"/>
            <a:ext cx="2369863" cy="3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AA45B-B974-4CB4-8ED9-5F1BC224D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308" y="6351048"/>
            <a:ext cx="2790822" cy="414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DC7C0-7846-FC4C-B66D-6C27315BCD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139"/>
          <a:stretch/>
        </p:blipFill>
        <p:spPr>
          <a:xfrm>
            <a:off x="2116550" y="1597116"/>
            <a:ext cx="7578595" cy="43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EEF1-F348-A640-B8E0-A25E40E7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we are searching for the species Galax urceolata</a:t>
            </a:r>
          </a:p>
          <a:p>
            <a:r>
              <a:rPr lang="en-US" dirty="0"/>
              <a:t>Next, download occurrence records for the family Diapensiaceae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2C31B-B87F-CB4E-888E-03D4F8C05736}"/>
              </a:ext>
            </a:extLst>
          </p:cNvPr>
          <p:cNvSpPr/>
          <p:nvPr/>
        </p:nvSpPr>
        <p:spPr>
          <a:xfrm>
            <a:off x="457200" y="457200"/>
            <a:ext cx="102384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Downloading data using ridigbio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8F4F-A1D7-7940-AD39-DCAFBFB85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02" y="3006247"/>
            <a:ext cx="8656415" cy="33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9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A79203-0744-D549-8A6C-7B865A6A1047}"/>
              </a:ext>
            </a:extLst>
          </p:cNvPr>
          <p:cNvSpPr/>
          <p:nvPr/>
        </p:nvSpPr>
        <p:spPr>
          <a:xfrm>
            <a:off x="457200" y="457200"/>
            <a:ext cx="95339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Records only in North America</a:t>
            </a:r>
            <a:endParaRPr lang="en-US" sz="2400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2BF9B6-10E9-E54F-8A24-52CABF7E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3" y="1594372"/>
            <a:ext cx="8719935" cy="46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9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spocc_combine</a:t>
            </a:r>
            <a:endParaRPr lang="en-US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875125-10E0-CA4C-8F3D-FF7293DDD05D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A6CD72-9DE9-6349-ABFC-4D4EFC9EF7D2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CF3BA3-A8F4-964E-B98B-54FB09186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A58BA2-3286-3247-9A77-A1E3FA8DE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7F220D-B61D-5E43-A78F-846FF8A2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6F925E-A669-6E48-94E0-96C8E142FD5C}"/>
              </a:ext>
            </a:extLst>
          </p:cNvPr>
          <p:cNvSpPr txBox="1"/>
          <p:nvPr/>
        </p:nvSpPr>
        <p:spPr>
          <a:xfrm>
            <a:off x="3489690" y="1587222"/>
            <a:ext cx="83928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pull data from GBIF, BISON, and iDigBio for a set of synonyms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Identifying synonyms: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Taxonomic Name Resolution Service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https://tnrs.biendata.org/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Used in </a:t>
            </a:r>
            <a:r>
              <a:rPr lang="en-US" sz="2800" dirty="0" err="1"/>
              <a:t>soltislab</a:t>
            </a:r>
            <a:r>
              <a:rPr lang="en-US" sz="2800" dirty="0"/>
              <a:t>/</a:t>
            </a:r>
            <a:r>
              <a:rPr lang="en-US" sz="2800" dirty="0" err="1"/>
              <a:t>BotanyENMWorkshops</a:t>
            </a:r>
            <a:r>
              <a:rPr lang="en-US" sz="2800" dirty="0"/>
              <a:t> 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 package </a:t>
            </a:r>
            <a:r>
              <a:rPr lang="en-US" sz="2800" dirty="0" err="1"/>
              <a:t>taxize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20 sources for synonyms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https://docs.ropensci.org/taxize/</a:t>
            </a:r>
            <a:endParaRPr lang="en-US" sz="2800" dirty="0"/>
          </a:p>
          <a:p>
            <a:pPr lvl="2"/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3DD5E-5C64-C84B-A8DE-4CBE0F71F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10" y="6063342"/>
            <a:ext cx="1174269" cy="74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AEDC2-27EB-6441-8D1E-AB9235C0D7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3690" y="5978536"/>
            <a:ext cx="1709057" cy="910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0A2BB-BD10-1946-A241-2EF2439D5A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7320"/>
          <a:stretch/>
        </p:blipFill>
        <p:spPr>
          <a:xfrm>
            <a:off x="3453158" y="6141063"/>
            <a:ext cx="2490221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14C074-E079-E944-8FC4-83185EF9031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6127"/>
          <a:stretch/>
        </p:blipFill>
        <p:spPr>
          <a:xfrm>
            <a:off x="6163790" y="6099594"/>
            <a:ext cx="1948956" cy="703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69D45-B042-8E49-8AEF-B9BC33E610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3157" y="5858038"/>
            <a:ext cx="968825" cy="968825"/>
          </a:xfrm>
          <a:prstGeom prst="rect">
            <a:avLst/>
          </a:prstGeom>
        </p:spPr>
      </p:pic>
      <p:pic>
        <p:nvPicPr>
          <p:cNvPr id="16" name="Picture 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B1D0622-6220-A847-BBB4-A7B944549B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92" y="6235983"/>
            <a:ext cx="2599871" cy="5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29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spocc_combine</a:t>
            </a:r>
            <a:endParaRPr lang="en-US" sz="60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F3ADFD-BFC3-1644-9188-F4014452C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83" y="1472863"/>
            <a:ext cx="10556434" cy="3802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A2F86F-BA89-FF4A-BF95-19E6EF98E850}"/>
              </a:ext>
            </a:extLst>
          </p:cNvPr>
          <p:cNvSpPr txBox="1"/>
          <p:nvPr/>
        </p:nvSpPr>
        <p:spPr>
          <a:xfrm>
            <a:off x="1915887" y="2026861"/>
            <a:ext cx="11953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38C14-FBF1-0B4C-B311-C01AA85F2AB3}"/>
              </a:ext>
            </a:extLst>
          </p:cNvPr>
          <p:cNvSpPr txBox="1"/>
          <p:nvPr/>
        </p:nvSpPr>
        <p:spPr>
          <a:xfrm>
            <a:off x="6422572" y="2026860"/>
            <a:ext cx="29500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List of 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2C8DC-4604-B698-0C81-303CBA17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74" y="4521646"/>
            <a:ext cx="2500940" cy="35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07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spocc_combine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AF2FE1-14D3-F44D-B185-5C130523C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40"/>
          <a:stretch/>
        </p:blipFill>
        <p:spPr>
          <a:xfrm>
            <a:off x="1591143" y="2188029"/>
            <a:ext cx="9009714" cy="2997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BE2FC-4746-684B-9885-12D0A657357A}"/>
              </a:ext>
            </a:extLst>
          </p:cNvPr>
          <p:cNvSpPr txBox="1"/>
          <p:nvPr/>
        </p:nvSpPr>
        <p:spPr>
          <a:xfrm>
            <a:off x="4038601" y="1540633"/>
            <a:ext cx="21553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Synonym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5679F-CB99-FE45-8326-5E2CFF3E10BF}"/>
              </a:ext>
            </a:extLst>
          </p:cNvPr>
          <p:cNvSpPr txBox="1"/>
          <p:nvPr/>
        </p:nvSpPr>
        <p:spPr>
          <a:xfrm>
            <a:off x="6444344" y="1540633"/>
            <a:ext cx="30243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Path to save csv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16A63-8C1E-E74A-BE74-C8F39D435EFB}"/>
              </a:ext>
            </a:extLst>
          </p:cNvPr>
          <p:cNvSpPr txBox="1"/>
          <p:nvPr/>
        </p:nvSpPr>
        <p:spPr>
          <a:xfrm>
            <a:off x="6159025" y="1509855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DF771-8233-C24C-9405-2F0C7339524E}"/>
              </a:ext>
            </a:extLst>
          </p:cNvPr>
          <p:cNvSpPr txBox="1"/>
          <p:nvPr/>
        </p:nvSpPr>
        <p:spPr>
          <a:xfrm>
            <a:off x="3657601" y="1479078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D13B2-1D7A-3841-96C9-DCD5F2A0D009}"/>
              </a:ext>
            </a:extLst>
          </p:cNvPr>
          <p:cNvSpPr txBox="1"/>
          <p:nvPr/>
        </p:nvSpPr>
        <p:spPr>
          <a:xfrm>
            <a:off x="9580295" y="1479078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39D6F-7A28-FF41-B5B2-A2515537D1CB}"/>
              </a:ext>
            </a:extLst>
          </p:cNvPr>
          <p:cNvSpPr txBox="1"/>
          <p:nvPr/>
        </p:nvSpPr>
        <p:spPr>
          <a:xfrm>
            <a:off x="2043999" y="1571410"/>
            <a:ext cx="1804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spocc_combine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E30C30-FA14-191A-6984-BD16F9D13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74" y="4521646"/>
            <a:ext cx="2500940" cy="35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7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electronics&#10;&#10;Description automatically generated">
            <a:extLst>
              <a:ext uri="{FF2B5EF4-FFF2-40B4-BE49-F238E27FC236}">
                <a16:creationId xmlns:a16="http://schemas.microsoft.com/office/drawing/2014/main" id="{80403AA7-2442-94B9-6870-55FDB646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29" y="1814965"/>
            <a:ext cx="2400300" cy="102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FF2A35-EDF2-8A44-9634-8B5588BA3ED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10DEEB-E629-4142-8F77-F0C0FA97E34D}"/>
              </a:ext>
            </a:extLst>
          </p:cNvPr>
          <p:cNvSpPr/>
          <p:nvPr/>
        </p:nvSpPr>
        <p:spPr>
          <a:xfrm>
            <a:off x="2797629" y="2155371"/>
            <a:ext cx="2133600" cy="3156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47DF73-17C8-3B46-9E49-E4A084CFBEA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730829" y="2313214"/>
            <a:ext cx="1066800" cy="5304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D5966-EDD1-AC48-A002-93B949D1BDFB}"/>
              </a:ext>
            </a:extLst>
          </p:cNvPr>
          <p:cNvSpPr/>
          <p:nvPr/>
        </p:nvSpPr>
        <p:spPr>
          <a:xfrm>
            <a:off x="762000" y="2795587"/>
            <a:ext cx="1937657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Workshop Guide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77C4F-8E5E-EE49-B425-618F3980A576}"/>
              </a:ext>
            </a:extLst>
          </p:cNvPr>
          <p:cNvSpPr txBox="1"/>
          <p:nvPr/>
        </p:nvSpPr>
        <p:spPr>
          <a:xfrm>
            <a:off x="1016261" y="5259904"/>
            <a:ext cx="430021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Questions can be added here</a:t>
            </a:r>
          </a:p>
          <a:p>
            <a:pPr algn="ctr"/>
            <a:r>
              <a:rPr lang="en-US" sz="2400" b="1" dirty="0"/>
              <a:t> during and after the workshop: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0FD4C5A9-B82D-EEC7-7897-CECED3F18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8" t="5015" r="8963"/>
          <a:stretch/>
        </p:blipFill>
        <p:spPr>
          <a:xfrm>
            <a:off x="5486400" y="1371600"/>
            <a:ext cx="6553200" cy="5385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74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93C5D-3536-3B8C-1F9D-32379B482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217" y="1445658"/>
            <a:ext cx="11174304" cy="504721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710585-67A3-6027-46FB-329BFFFA1242}"/>
              </a:ext>
            </a:extLst>
          </p:cNvPr>
          <p:cNvSpPr/>
          <p:nvPr/>
        </p:nvSpPr>
        <p:spPr>
          <a:xfrm>
            <a:off x="457200" y="457200"/>
            <a:ext cx="98181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Quick-look at downloaded files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438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6F11D30-AB9E-214E-848A-6F87936C8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274" y="389504"/>
            <a:ext cx="7949451" cy="6078992"/>
          </a:xfrm>
        </p:spPr>
      </p:pic>
    </p:spTree>
    <p:extLst>
      <p:ext uri="{BB962C8B-B14F-4D97-AF65-F5344CB8AC3E}">
        <p14:creationId xmlns:p14="http://schemas.microsoft.com/office/powerpoint/2010/main" val="1321751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EF084977-E0D8-CF92-6366-40252CECD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79" y="1684414"/>
            <a:ext cx="11669387" cy="165646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F3962E-8E3A-BA73-67C2-AC08126C503D}"/>
              </a:ext>
            </a:extLst>
          </p:cNvPr>
          <p:cNvSpPr/>
          <p:nvPr/>
        </p:nvSpPr>
        <p:spPr>
          <a:xfrm>
            <a:off x="457200" y="457200"/>
            <a:ext cx="98181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Quick-look at downloaded files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43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CE7174C-B4EC-2517-A42B-A441F50FA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89" y="599320"/>
            <a:ext cx="9190624" cy="61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25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E20165-5B98-3C45-A417-9F8F6D640C45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A89DE3-9C6A-314B-A48B-7C0A2DE77D30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7B79F6-704C-A748-A3C6-6C9BD619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FAA9A3-C661-D542-A94C-57EEC4FB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638BE1-F53B-944B-8AB7-64EDC95C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90F04-B756-BF4B-9C4C-B9DE27DA2590}"/>
              </a:ext>
            </a:extLst>
          </p:cNvPr>
          <p:cNvSpPr txBox="1"/>
          <p:nvPr/>
        </p:nvSpPr>
        <p:spPr>
          <a:xfrm>
            <a:off x="647272" y="678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Other considerations: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764CA-F0AB-EF41-B40C-64E2E5C11013}"/>
              </a:ext>
            </a:extLst>
          </p:cNvPr>
          <p:cNvSpPr txBox="1"/>
          <p:nvPr/>
        </p:nvSpPr>
        <p:spPr>
          <a:xfrm>
            <a:off x="3542483" y="1491258"/>
            <a:ext cx="6627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Download from multiple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flagged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data for georeferencing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		 </a:t>
            </a:r>
          </a:p>
        </p:txBody>
      </p:sp>
    </p:spTree>
    <p:extLst>
      <p:ext uri="{BB962C8B-B14F-4D97-AF65-F5344CB8AC3E}">
        <p14:creationId xmlns:p14="http://schemas.microsoft.com/office/powerpoint/2010/main" val="1683859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E20165-5B98-3C45-A417-9F8F6D640C45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A89DE3-9C6A-314B-A48B-7C0A2DE77D30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7B79F6-704C-A748-A3C6-6C9BD619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FAA9A3-C661-D542-A94C-57EEC4FB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638BE1-F53B-944B-8AB7-64EDC95C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90F04-B756-BF4B-9C4C-B9DE27DA2590}"/>
              </a:ext>
            </a:extLst>
          </p:cNvPr>
          <p:cNvSpPr txBox="1"/>
          <p:nvPr/>
        </p:nvSpPr>
        <p:spPr>
          <a:xfrm>
            <a:off x="647272" y="678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Other considerations: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764CA-F0AB-EF41-B40C-64E2E5C11013}"/>
              </a:ext>
            </a:extLst>
          </p:cNvPr>
          <p:cNvSpPr txBox="1"/>
          <p:nvPr/>
        </p:nvSpPr>
        <p:spPr>
          <a:xfrm>
            <a:off x="3542483" y="1491258"/>
            <a:ext cx="6627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Download from multiple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flagged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data for georeferencing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		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5AF79-AFE2-734D-A6ED-7AB5E5BF8B3D}"/>
              </a:ext>
            </a:extLst>
          </p:cNvPr>
          <p:cNvSpPr/>
          <p:nvPr/>
        </p:nvSpPr>
        <p:spPr>
          <a:xfrm>
            <a:off x="3489691" y="1592494"/>
            <a:ext cx="6918030" cy="1379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0EBB89-6D95-3589-B7FF-709ED179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580" y="2672100"/>
            <a:ext cx="2500940" cy="35391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9041F3-408F-CFB0-ECE4-43CA9292CE39}"/>
              </a:ext>
            </a:extLst>
          </p:cNvPr>
          <p:cNvSpPr txBox="1"/>
          <p:nvPr/>
        </p:nvSpPr>
        <p:spPr>
          <a:xfrm>
            <a:off x="3764645" y="4942340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Patten et al. </a:t>
            </a:r>
            <a:r>
              <a:rPr lang="en-US" i="1" dirty="0">
                <a:solidFill>
                  <a:srgbClr val="24292F"/>
                </a:solidFill>
                <a:effectLst/>
                <a:latin typeface="-apple-system"/>
              </a:rPr>
              <a:t>In prep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. </a:t>
            </a:r>
            <a:r>
              <a:rPr lang="en-US" i="0" dirty="0" err="1">
                <a:solidFill>
                  <a:srgbClr val="24292F"/>
                </a:solidFill>
                <a:effectLst/>
                <a:latin typeface="-apple-system"/>
              </a:rPr>
              <a:t>gatoRs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: Geographic and Taxonomic Occurrence R-Based Scrubbing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24292F"/>
                </a:solidFill>
                <a:latin typeface="-apple-system"/>
              </a:rPr>
              <a:t>nataliepatten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/</a:t>
            </a:r>
            <a:r>
              <a:rPr lang="en-US" dirty="0" err="1">
                <a:solidFill>
                  <a:srgbClr val="24292F"/>
                </a:solidFill>
                <a:latin typeface="-apple-system"/>
              </a:rPr>
              <a:t>gatoRs</a:t>
            </a:r>
            <a:endParaRPr lang="en-US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5815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DE6E49F-D078-670E-E998-00C3658C6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8"/>
          <a:stretch/>
        </p:blipFill>
        <p:spPr>
          <a:xfrm>
            <a:off x="993616" y="1626792"/>
            <a:ext cx="10204769" cy="16106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FF2A35-EDF2-8A44-9634-8B5588BA3ED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6609BB-3E54-5C48-9020-5C41B1E479B6}"/>
              </a:ext>
            </a:extLst>
          </p:cNvPr>
          <p:cNvSpPr/>
          <p:nvPr/>
        </p:nvSpPr>
        <p:spPr>
          <a:xfrm>
            <a:off x="7848601" y="2131331"/>
            <a:ext cx="3026228" cy="3343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DB4E4-5CF1-7548-A510-030682425C37}"/>
              </a:ext>
            </a:extLst>
          </p:cNvPr>
          <p:cNvCxnSpPr>
            <a:cxnSpLocks/>
          </p:cNvCxnSpPr>
          <p:nvPr/>
        </p:nvCxnSpPr>
        <p:spPr>
          <a:xfrm flipH="1" flipV="1">
            <a:off x="8915401" y="2465729"/>
            <a:ext cx="1338943" cy="1039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1382D-88ED-9444-A372-7F99F41F1FA4}"/>
              </a:ext>
            </a:extLst>
          </p:cNvPr>
          <p:cNvSpPr/>
          <p:nvPr/>
        </p:nvSpPr>
        <p:spPr>
          <a:xfrm>
            <a:off x="8839201" y="3505200"/>
            <a:ext cx="2830286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HTML Version of all R scripts</a:t>
            </a:r>
          </a:p>
        </p:txBody>
      </p:sp>
    </p:spTree>
    <p:extLst>
      <p:ext uri="{BB962C8B-B14F-4D97-AF65-F5344CB8AC3E}">
        <p14:creationId xmlns:p14="http://schemas.microsoft.com/office/powerpoint/2010/main" val="77515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84F86C-2424-18FC-C1D1-F4EA2BDA8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07"/>
          <a:stretch/>
        </p:blipFill>
        <p:spPr>
          <a:xfrm>
            <a:off x="1300843" y="1423499"/>
            <a:ext cx="9862457" cy="32159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323A18-21C7-BD4A-BDFF-63D2B938A553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D4AD39-ADD8-9A42-996C-1D3E88536D7B}"/>
              </a:ext>
            </a:extLst>
          </p:cNvPr>
          <p:cNvSpPr/>
          <p:nvPr/>
        </p:nvSpPr>
        <p:spPr>
          <a:xfrm>
            <a:off x="341598" y="3642307"/>
            <a:ext cx="1944402" cy="14329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Contains additional troubleshooting steps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F985E5-0149-E849-B6FD-ED0FA7EF455A}"/>
              </a:ext>
            </a:extLst>
          </p:cNvPr>
          <p:cNvSpPr/>
          <p:nvPr/>
        </p:nvSpPr>
        <p:spPr>
          <a:xfrm>
            <a:off x="2748248" y="2814376"/>
            <a:ext cx="713410" cy="5551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2397C-6EF7-1940-8B6D-D75A148AB476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2286000" y="3091962"/>
            <a:ext cx="462248" cy="12668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9D8B0F-D0E7-0A8E-3C42-B73668ACD257}"/>
              </a:ext>
            </a:extLst>
          </p:cNvPr>
          <p:cNvSpPr txBox="1"/>
          <p:nvPr/>
        </p:nvSpPr>
        <p:spPr>
          <a:xfrm>
            <a:off x="8774374" y="1054167"/>
            <a:ext cx="296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tinyurl.com</a:t>
            </a:r>
            <a:r>
              <a:rPr lang="en-US" dirty="0">
                <a:solidFill>
                  <a:srgbClr val="0070C0"/>
                </a:solidFill>
              </a:rPr>
              <a:t>/4nk7zcws</a:t>
            </a:r>
          </a:p>
        </p:txBody>
      </p:sp>
    </p:spTree>
    <p:extLst>
      <p:ext uri="{BB962C8B-B14F-4D97-AF65-F5344CB8AC3E}">
        <p14:creationId xmlns:p14="http://schemas.microsoft.com/office/powerpoint/2010/main" val="46622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1E19DC-E494-BB42-7CA7-4E197B40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782763"/>
            <a:ext cx="10490200" cy="3822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B6747C-CBC7-9A4F-8A81-37E679F83AE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68B8F-E967-F248-964C-4FCCD142EF24}"/>
              </a:ext>
            </a:extLst>
          </p:cNvPr>
          <p:cNvSpPr/>
          <p:nvPr/>
        </p:nvSpPr>
        <p:spPr>
          <a:xfrm>
            <a:off x="10471151" y="4582886"/>
            <a:ext cx="1720849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Opens the R project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ECB28-7182-6E40-981F-248CCADE5325}"/>
              </a:ext>
            </a:extLst>
          </p:cNvPr>
          <p:cNvSpPr/>
          <p:nvPr/>
        </p:nvSpPr>
        <p:spPr>
          <a:xfrm>
            <a:off x="8207829" y="4386943"/>
            <a:ext cx="2133600" cy="272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266601-239E-0E4C-BF4F-9AADA363CC9B}"/>
              </a:ext>
            </a:extLst>
          </p:cNvPr>
          <p:cNvCxnSpPr>
            <a:cxnSpLocks/>
            <a:stCxn id="7" idx="1"/>
            <a:endCxn id="8" idx="6"/>
          </p:cNvCxnSpPr>
          <p:nvPr/>
        </p:nvCxnSpPr>
        <p:spPr>
          <a:xfrm flipH="1" flipV="1">
            <a:off x="10341429" y="4523015"/>
            <a:ext cx="129722" cy="376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04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9BBE14-8A84-EEB2-3E64-5C25C76D6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782763"/>
            <a:ext cx="10490200" cy="3822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B6747C-CBC7-9A4F-8A81-37E679F83AE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Workshop 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68B8F-E967-F248-964C-4FCCD142EF24}"/>
              </a:ext>
            </a:extLst>
          </p:cNvPr>
          <p:cNvSpPr/>
          <p:nvPr/>
        </p:nvSpPr>
        <p:spPr>
          <a:xfrm>
            <a:off x="10433277" y="5246914"/>
            <a:ext cx="1720849" cy="12106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All data and functions needed for these scripts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ECB28-7182-6E40-981F-248CCADE5325}"/>
              </a:ext>
            </a:extLst>
          </p:cNvPr>
          <p:cNvSpPr/>
          <p:nvPr/>
        </p:nvSpPr>
        <p:spPr>
          <a:xfrm>
            <a:off x="8207829" y="4070236"/>
            <a:ext cx="2133600" cy="272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266601-239E-0E4C-BF4F-9AADA363CC9B}"/>
              </a:ext>
            </a:extLst>
          </p:cNvPr>
          <p:cNvCxnSpPr>
            <a:cxnSpLocks/>
            <a:stCxn id="12" idx="1"/>
            <a:endCxn id="8" idx="6"/>
          </p:cNvCxnSpPr>
          <p:nvPr/>
        </p:nvCxnSpPr>
        <p:spPr>
          <a:xfrm>
            <a:off x="10264776" y="3093026"/>
            <a:ext cx="76653" cy="11132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888A0-F2FA-3E45-9C4E-81C609C3342A}"/>
              </a:ext>
            </a:extLst>
          </p:cNvPr>
          <p:cNvSpPr/>
          <p:nvPr/>
        </p:nvSpPr>
        <p:spPr>
          <a:xfrm>
            <a:off x="10264776" y="2530888"/>
            <a:ext cx="1720849" cy="1124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How the R project was made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A7B8DE-B5FD-074E-9EB7-835E1E6EECF0}"/>
              </a:ext>
            </a:extLst>
          </p:cNvPr>
          <p:cNvSpPr/>
          <p:nvPr/>
        </p:nvSpPr>
        <p:spPr>
          <a:xfrm>
            <a:off x="8207829" y="4659086"/>
            <a:ext cx="2133600" cy="5878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35DAC3-24BA-0245-A12D-3DE7B4804DB5}"/>
              </a:ext>
            </a:extLst>
          </p:cNvPr>
          <p:cNvCxnSpPr>
            <a:cxnSpLocks/>
            <a:stCxn id="7" idx="1"/>
            <a:endCxn id="10" idx="4"/>
          </p:cNvCxnSpPr>
          <p:nvPr/>
        </p:nvCxnSpPr>
        <p:spPr>
          <a:xfrm flipH="1" flipV="1">
            <a:off x="9274629" y="5246914"/>
            <a:ext cx="1158648" cy="6053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E870631-03AD-6B46-BBBD-058C82446AEA}"/>
              </a:ext>
            </a:extLst>
          </p:cNvPr>
          <p:cNvSpPr/>
          <p:nvPr/>
        </p:nvSpPr>
        <p:spPr>
          <a:xfrm>
            <a:off x="8131176" y="1771878"/>
            <a:ext cx="2133600" cy="3275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1A349D-67DD-2B49-BAE8-C5BD530CA0F3}"/>
              </a:ext>
            </a:extLst>
          </p:cNvPr>
          <p:cNvSpPr/>
          <p:nvPr/>
        </p:nvSpPr>
        <p:spPr>
          <a:xfrm>
            <a:off x="10341429" y="364057"/>
            <a:ext cx="1720849" cy="9872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Run before the workshop started!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E95097-CD05-B545-8EB3-2032E0092062}"/>
              </a:ext>
            </a:extLst>
          </p:cNvPr>
          <p:cNvCxnSpPr>
            <a:cxnSpLocks/>
            <a:stCxn id="15" idx="1"/>
            <a:endCxn id="14" idx="0"/>
          </p:cNvCxnSpPr>
          <p:nvPr/>
        </p:nvCxnSpPr>
        <p:spPr>
          <a:xfrm flipH="1">
            <a:off x="9197976" y="857701"/>
            <a:ext cx="1143453" cy="9141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233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3207235"/>
          </a:xfrm>
        </p:spPr>
        <p:txBody>
          <a:bodyPr>
            <a:noAutofit/>
          </a:bodyPr>
          <a:lstStyle/>
          <a:p>
            <a:r>
              <a:rPr lang="en-US" sz="7000" b="1" dirty="0">
                <a:solidFill>
                  <a:srgbClr val="0070C0"/>
                </a:solidFill>
              </a:rPr>
              <a:t>01-Data Download</a:t>
            </a:r>
            <a:br>
              <a:rPr lang="en-US" sz="7000" dirty="0">
                <a:solidFill>
                  <a:srgbClr val="0070C0"/>
                </a:solidFill>
              </a:rPr>
            </a:b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3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2229" y="4399062"/>
            <a:ext cx="4367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253614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BF41-150B-E744-A05D-19EA062F3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users to interact with a system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EDD170-DB03-8C42-B8FF-C5ACB64288F2}"/>
              </a:ext>
            </a:extLst>
          </p:cNvPr>
          <p:cNvSpPr txBox="1">
            <a:spLocks/>
          </p:cNvSpPr>
          <p:nvPr/>
        </p:nvSpPr>
        <p:spPr>
          <a:xfrm>
            <a:off x="364731" y="470171"/>
            <a:ext cx="116354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pplication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rogramming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57272-D3F6-AF48-A8EA-33D4C3B5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20" y="3091676"/>
            <a:ext cx="2351092" cy="249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FD7BF-E218-854C-8989-32320BC8B0C9}"/>
              </a:ext>
            </a:extLst>
          </p:cNvPr>
          <p:cNvSpPr txBox="1"/>
          <p:nvPr/>
        </p:nvSpPr>
        <p:spPr>
          <a:xfrm>
            <a:off x="1540702" y="5505929"/>
            <a:ext cx="1541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2CEC6-241A-F842-8811-CE29AA147536}"/>
              </a:ext>
            </a:extLst>
          </p:cNvPr>
          <p:cNvSpPr txBox="1"/>
          <p:nvPr/>
        </p:nvSpPr>
        <p:spPr>
          <a:xfrm>
            <a:off x="4606732" y="5641937"/>
            <a:ext cx="130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96C69-62B8-1348-A2A6-2C0374A35F74}"/>
              </a:ext>
            </a:extLst>
          </p:cNvPr>
          <p:cNvSpPr/>
          <p:nvPr/>
        </p:nvSpPr>
        <p:spPr>
          <a:xfrm>
            <a:off x="4741633" y="3198030"/>
            <a:ext cx="1013784" cy="23858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51CABAC-62B5-054F-8E78-1FCC5637F311}"/>
              </a:ext>
            </a:extLst>
          </p:cNvPr>
          <p:cNvSpPr/>
          <p:nvPr/>
        </p:nvSpPr>
        <p:spPr>
          <a:xfrm>
            <a:off x="3486812" y="4069182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BFB81C3-4C81-C44A-AD91-EB288C737BE0}"/>
              </a:ext>
            </a:extLst>
          </p:cNvPr>
          <p:cNvSpPr/>
          <p:nvPr/>
        </p:nvSpPr>
        <p:spPr>
          <a:xfrm>
            <a:off x="5907666" y="415826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599267F-DC74-584F-B38F-A216A71789DD}"/>
              </a:ext>
            </a:extLst>
          </p:cNvPr>
          <p:cNvSpPr/>
          <p:nvPr/>
        </p:nvSpPr>
        <p:spPr>
          <a:xfrm flipH="1">
            <a:off x="5866570" y="4503587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B03D318-2DD8-2940-B813-168B27387098}"/>
              </a:ext>
            </a:extLst>
          </p:cNvPr>
          <p:cNvSpPr/>
          <p:nvPr/>
        </p:nvSpPr>
        <p:spPr>
          <a:xfrm flipH="1">
            <a:off x="3401064" y="440127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492C6C-E87D-A645-803D-0844228C407F}"/>
              </a:ext>
            </a:extLst>
          </p:cNvPr>
          <p:cNvGrpSpPr/>
          <p:nvPr/>
        </p:nvGrpSpPr>
        <p:grpSpPr>
          <a:xfrm>
            <a:off x="7432568" y="4683077"/>
            <a:ext cx="4489382" cy="1998794"/>
            <a:chOff x="7140539" y="4683077"/>
            <a:chExt cx="4489382" cy="19987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ED0CDC-A2CF-6C4D-B1C5-770E9320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4053" y="4884235"/>
              <a:ext cx="1139747" cy="8833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66436-3756-2D45-80CD-9657FDE4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52" r="26015"/>
            <a:stretch/>
          </p:blipFill>
          <p:spPr>
            <a:xfrm>
              <a:off x="8906127" y="5299818"/>
              <a:ext cx="1294536" cy="13820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7F3F0E-9FD1-1640-9289-B4D9EF1C0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39" t="32254" r="22018" b="32575"/>
            <a:stretch/>
          </p:blipFill>
          <p:spPr>
            <a:xfrm>
              <a:off x="7241996" y="5040800"/>
              <a:ext cx="1632739" cy="5430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51F8FA-9C8B-0241-9DF0-3B8A442543D0}"/>
                </a:ext>
              </a:extLst>
            </p:cNvPr>
            <p:cNvSpPr/>
            <p:nvPr/>
          </p:nvSpPr>
          <p:spPr>
            <a:xfrm>
              <a:off x="7140539" y="4683077"/>
              <a:ext cx="4489382" cy="19886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F76181-F72E-2C45-AB15-970DD6FA204B}"/>
              </a:ext>
            </a:extLst>
          </p:cNvPr>
          <p:cNvGrpSpPr/>
          <p:nvPr/>
        </p:nvGrpSpPr>
        <p:grpSpPr>
          <a:xfrm>
            <a:off x="8459757" y="2153457"/>
            <a:ext cx="2435004" cy="1915725"/>
            <a:chOff x="8167728" y="2153457"/>
            <a:chExt cx="2435004" cy="191572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4E8413-6EBB-BA48-9C41-23E08DA9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7728" y="2481937"/>
              <a:ext cx="2435004" cy="15872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2EEE-FA0A-9248-A743-3C0C12DC8FD6}"/>
                </a:ext>
              </a:extLst>
            </p:cNvPr>
            <p:cNvSpPr txBox="1"/>
            <p:nvPr/>
          </p:nvSpPr>
          <p:spPr>
            <a:xfrm>
              <a:off x="8795197" y="2153457"/>
              <a:ext cx="1232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portal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78F38B-95DD-FE47-BD8A-BD59655C84DE}"/>
              </a:ext>
            </a:extLst>
          </p:cNvPr>
          <p:cNvSpPr txBox="1"/>
          <p:nvPr/>
        </p:nvSpPr>
        <p:spPr>
          <a:xfrm>
            <a:off x="4960603" y="419732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71017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6A515-9DA6-D84C-AF9B-2881BBA0C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62"/>
          <a:stretch/>
        </p:blipFill>
        <p:spPr>
          <a:xfrm>
            <a:off x="1524000" y="226627"/>
            <a:ext cx="9144000" cy="3122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0D364D-B238-7541-97D7-830FD86A43BA}"/>
              </a:ext>
            </a:extLst>
          </p:cNvPr>
          <p:cNvSpPr/>
          <p:nvPr/>
        </p:nvSpPr>
        <p:spPr>
          <a:xfrm>
            <a:off x="5526505" y="3077994"/>
            <a:ext cx="1684421" cy="6446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CE019-D194-46EE-8D99-10BA58C27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5" r="9575" b="10609"/>
          <a:stretch/>
        </p:blipFill>
        <p:spPr>
          <a:xfrm>
            <a:off x="1524000" y="538842"/>
            <a:ext cx="9144000" cy="59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461</Words>
  <Application>Microsoft Macintosh PowerPoint</Application>
  <PresentationFormat>Widescreen</PresentationFormat>
  <Paragraphs>106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-apple-system</vt:lpstr>
      <vt:lpstr>Arial</vt:lpstr>
      <vt:lpstr>Calibri</vt:lpstr>
      <vt:lpstr>Courier New</vt:lpstr>
      <vt:lpstr>Helvetica</vt:lpstr>
      <vt:lpstr>Times New Roman</vt:lpstr>
      <vt:lpstr>Office Theme</vt:lpstr>
      <vt:lpstr>Workshop Setup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01-Data Download </vt:lpstr>
      <vt:lpstr>PowerPoint Presentation</vt:lpstr>
      <vt:lpstr>PowerPoint Presentation</vt:lpstr>
      <vt:lpstr>iDigBio API</vt:lpstr>
      <vt:lpstr>iDigBio API</vt:lpstr>
      <vt:lpstr>R based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considerations:</vt:lpstr>
      <vt:lpstr>Other considerations: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Download </dc:title>
  <dc:creator>Michelle Gaynor</dc:creator>
  <cp:lastModifiedBy>Michelle Gaynor</cp:lastModifiedBy>
  <cp:revision>31</cp:revision>
  <dcterms:created xsi:type="dcterms:W3CDTF">2019-06-24T18:56:17Z</dcterms:created>
  <dcterms:modified xsi:type="dcterms:W3CDTF">2022-08-09T15:29:45Z</dcterms:modified>
</cp:coreProperties>
</file>